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59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</p:sldIdLst>
  <p:sldSz cx="18288000" cy="10287000"/>
  <p:notesSz cx="6858000" cy="9144000"/>
  <p:embeddedFontLst>
    <p:embeddedFont>
      <p:font typeface="Anteb" panose="020B0604020202020204" charset="-9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Açık Stil 3 - Vurgu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Anteb" panose="020B0604020202020204" charset="-94"/>
                <a:ea typeface="+mn-ea"/>
                <a:cs typeface="+mn-cs"/>
              </a:defRPr>
            </a:pPr>
            <a:r>
              <a:rPr lang="en-US" sz="2400" dirty="0" err="1">
                <a:latin typeface="Anteb" panose="020B0604020202020204" charset="-94"/>
              </a:rPr>
              <a:t>Bildirilen</a:t>
            </a:r>
            <a:r>
              <a:rPr lang="en-US" sz="2400" dirty="0">
                <a:latin typeface="Anteb" panose="020B0604020202020204" charset="-94"/>
              </a:rPr>
              <a:t> </a:t>
            </a:r>
            <a:r>
              <a:rPr lang="en-US" sz="2400" dirty="0" err="1">
                <a:latin typeface="Anteb" panose="020B0604020202020204" charset="-94"/>
              </a:rPr>
              <a:t>İhbarlar</a:t>
            </a:r>
            <a:r>
              <a:rPr lang="tr-TR" sz="2400" dirty="0">
                <a:latin typeface="Anteb" panose="020B0604020202020204" charset="-94"/>
              </a:rPr>
              <a:t> (Kaynak NTV)</a:t>
            </a:r>
          </a:p>
          <a:p>
            <a:pPr>
              <a:defRPr sz="2400">
                <a:latin typeface="Anteb" panose="020B0604020202020204" charset="-94"/>
              </a:defRPr>
            </a:pPr>
            <a:r>
              <a:rPr lang="tr-TR" sz="2400" dirty="0">
                <a:latin typeface="Anteb" panose="020B0604020202020204" charset="-94"/>
              </a:rPr>
              <a:t>(7</a:t>
            </a:r>
            <a:r>
              <a:rPr lang="tr-TR" sz="2400" baseline="0" dirty="0">
                <a:latin typeface="Anteb" panose="020B0604020202020204" charset="-94"/>
              </a:rPr>
              <a:t> milyon çağrıda)</a:t>
            </a:r>
            <a:endParaRPr lang="en-US" sz="2400" dirty="0">
              <a:latin typeface="Anteb" panose="020B0604020202020204" charset="-94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Anteb" panose="020B0604020202020204" charset="-94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Bildirilen İhbarlar</c:v>
                </c:pt>
              </c:strCache>
            </c:strRef>
          </c:tx>
          <c:dPt>
            <c:idx val="0"/>
            <c:bubble3D val="0"/>
            <c:explosion val="9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717-4764-9DE1-6E6C15D04A7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teb" panose="020B0604020202020204" charset="-94"/>
                    <a:ea typeface="+mn-ea"/>
                    <a:cs typeface="+mn-cs"/>
                  </a:defRPr>
                </a:pPr>
                <a:endParaRPr lang="tr-T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Sayfa1!$A$2:$A$3</c:f>
              <c:strCache>
                <c:ptCount val="2"/>
                <c:pt idx="0">
                  <c:v>Asılsız İhbar</c:v>
                </c:pt>
                <c:pt idx="1">
                  <c:v>Geçerli İhbar</c:v>
                </c:pt>
              </c:strCache>
            </c:strRef>
          </c:cat>
          <c:val>
            <c:numRef>
              <c:f>Sayfa1!$B$2:$B$3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7-4764-9DE1-6E6C15D04A7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Anteb" panose="020B0604020202020204" charset="-94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8728E9-64B2-42A2-A119-B015B58C1F7A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C5D13949-3DD7-4D89-B8F4-2546522AF147}">
      <dgm:prSet phldrT="[Metin]"/>
      <dgm:spPr/>
      <dgm:t>
        <a:bodyPr/>
        <a:lstStyle/>
        <a:p>
          <a:r>
            <a:rPr lang="tr-TR" dirty="0"/>
            <a:t>TANIŞMA</a:t>
          </a:r>
        </a:p>
      </dgm:t>
    </dgm:pt>
    <dgm:pt modelId="{9FBD590A-8B97-4287-B0D2-5DCC17B82A7E}" type="parTrans" cxnId="{24903C08-2E4E-4603-8D9F-5CF901AD460E}">
      <dgm:prSet/>
      <dgm:spPr/>
      <dgm:t>
        <a:bodyPr/>
        <a:lstStyle/>
        <a:p>
          <a:endParaRPr lang="tr-TR"/>
        </a:p>
      </dgm:t>
    </dgm:pt>
    <dgm:pt modelId="{614D9F9B-F8F3-4DFE-A3E6-B2233B0C7EC9}" type="sibTrans" cxnId="{24903C08-2E4E-4603-8D9F-5CF901AD460E}">
      <dgm:prSet/>
      <dgm:spPr/>
      <dgm:t>
        <a:bodyPr/>
        <a:lstStyle/>
        <a:p>
          <a:endParaRPr lang="tr-TR"/>
        </a:p>
      </dgm:t>
    </dgm:pt>
    <dgm:pt modelId="{007F8BFB-F513-460D-840F-6D8B02B3CCDB}">
      <dgm:prSet phldrT="[Metin]"/>
      <dgm:spPr/>
      <dgm:t>
        <a:bodyPr/>
        <a:lstStyle/>
        <a:p>
          <a:r>
            <a:rPr lang="tr-TR" dirty="0" err="1"/>
            <a:t>Linkedin</a:t>
          </a:r>
          <a:r>
            <a:rPr lang="tr-TR" dirty="0"/>
            <a:t> vb.</a:t>
          </a:r>
        </a:p>
      </dgm:t>
    </dgm:pt>
    <dgm:pt modelId="{FAE8A298-98E5-44E0-9E9E-FE04B3DEEDEF}" type="parTrans" cxnId="{D897C4FC-3ABA-45AB-8605-C891363C8567}">
      <dgm:prSet/>
      <dgm:spPr/>
      <dgm:t>
        <a:bodyPr/>
        <a:lstStyle/>
        <a:p>
          <a:endParaRPr lang="tr-TR"/>
        </a:p>
      </dgm:t>
    </dgm:pt>
    <dgm:pt modelId="{0235ABEB-3ECC-48F7-B713-1C262B220B79}" type="sibTrans" cxnId="{D897C4FC-3ABA-45AB-8605-C891363C8567}">
      <dgm:prSet/>
      <dgm:spPr/>
      <dgm:t>
        <a:bodyPr/>
        <a:lstStyle/>
        <a:p>
          <a:endParaRPr lang="tr-TR"/>
        </a:p>
      </dgm:t>
    </dgm:pt>
    <dgm:pt modelId="{41FC2E9F-FAF6-4BE0-9094-568BE5949D65}">
      <dgm:prSet phldrT="[Metin]"/>
      <dgm:spPr/>
      <dgm:t>
        <a:bodyPr/>
        <a:lstStyle/>
        <a:p>
          <a:r>
            <a:rPr lang="tr-TR" dirty="0"/>
            <a:t>ALIŞMA</a:t>
          </a:r>
        </a:p>
      </dgm:t>
    </dgm:pt>
    <dgm:pt modelId="{D6E67A5A-5B4B-401D-8A45-B7FAFB211673}" type="parTrans" cxnId="{559160D7-978F-49F9-8C53-C9247746C678}">
      <dgm:prSet/>
      <dgm:spPr/>
      <dgm:t>
        <a:bodyPr/>
        <a:lstStyle/>
        <a:p>
          <a:endParaRPr lang="tr-TR"/>
        </a:p>
      </dgm:t>
    </dgm:pt>
    <dgm:pt modelId="{6FBA34BF-DE4F-4C5B-BF24-C9C842DCA945}" type="sibTrans" cxnId="{559160D7-978F-49F9-8C53-C9247746C678}">
      <dgm:prSet/>
      <dgm:spPr/>
      <dgm:t>
        <a:bodyPr/>
        <a:lstStyle/>
        <a:p>
          <a:endParaRPr lang="tr-TR"/>
        </a:p>
      </dgm:t>
    </dgm:pt>
    <dgm:pt modelId="{C4336FDA-7C03-49C5-B8E3-A334FBA27FD5}">
      <dgm:prSet phldrT="[Metin]"/>
      <dgm:spPr/>
      <dgm:t>
        <a:bodyPr/>
        <a:lstStyle/>
        <a:p>
          <a:r>
            <a:rPr lang="tr-TR" dirty="0"/>
            <a:t>ÇALIŞMA</a:t>
          </a:r>
        </a:p>
      </dgm:t>
    </dgm:pt>
    <dgm:pt modelId="{D1B58139-8CCE-4A22-91A0-CCB37EC2C733}" type="parTrans" cxnId="{06DA1A8B-F102-45C3-907B-59B814999515}">
      <dgm:prSet/>
      <dgm:spPr/>
      <dgm:t>
        <a:bodyPr/>
        <a:lstStyle/>
        <a:p>
          <a:endParaRPr lang="tr-TR"/>
        </a:p>
      </dgm:t>
    </dgm:pt>
    <dgm:pt modelId="{AF00286A-B102-492D-AEC9-C6C8CD49DB72}" type="sibTrans" cxnId="{06DA1A8B-F102-45C3-907B-59B814999515}">
      <dgm:prSet/>
      <dgm:spPr/>
      <dgm:t>
        <a:bodyPr/>
        <a:lstStyle/>
        <a:p>
          <a:endParaRPr lang="tr-TR"/>
        </a:p>
      </dgm:t>
    </dgm:pt>
    <dgm:pt modelId="{7C056049-AF3E-49AD-BA7D-9A65F08CC350}">
      <dgm:prSet phldrT="[Metin]"/>
      <dgm:spPr/>
      <dgm:t>
        <a:bodyPr/>
        <a:lstStyle/>
        <a:p>
          <a:r>
            <a:rPr lang="tr-TR" dirty="0"/>
            <a:t>Pilot Bölge</a:t>
          </a:r>
        </a:p>
      </dgm:t>
    </dgm:pt>
    <dgm:pt modelId="{0409B6FD-47E2-4245-9E9A-BA1231C12665}" type="parTrans" cxnId="{F598883C-25E4-4D0A-A2B0-714D07B01682}">
      <dgm:prSet/>
      <dgm:spPr/>
      <dgm:t>
        <a:bodyPr/>
        <a:lstStyle/>
        <a:p>
          <a:endParaRPr lang="tr-TR"/>
        </a:p>
      </dgm:t>
    </dgm:pt>
    <dgm:pt modelId="{8371419A-953D-454C-AB0F-838C8100DEF9}" type="sibTrans" cxnId="{F598883C-25E4-4D0A-A2B0-714D07B01682}">
      <dgm:prSet/>
      <dgm:spPr/>
      <dgm:t>
        <a:bodyPr/>
        <a:lstStyle/>
        <a:p>
          <a:endParaRPr lang="tr-TR"/>
        </a:p>
      </dgm:t>
    </dgm:pt>
    <dgm:pt modelId="{90BAE88D-621E-4267-9C06-364B0D7BD3B3}">
      <dgm:prSet phldrT="[Metin]"/>
      <dgm:spPr/>
      <dgm:t>
        <a:bodyPr/>
        <a:lstStyle/>
        <a:p>
          <a:r>
            <a:rPr lang="tr-TR" dirty="0"/>
            <a:t>Entegrasyon</a:t>
          </a:r>
        </a:p>
      </dgm:t>
    </dgm:pt>
    <dgm:pt modelId="{13DB4112-61B2-4A7F-A44B-A7C7E73CE92B}" type="parTrans" cxnId="{0B72658D-73CB-4C12-A563-9A93AF9E222A}">
      <dgm:prSet/>
      <dgm:spPr/>
      <dgm:t>
        <a:bodyPr/>
        <a:lstStyle/>
        <a:p>
          <a:endParaRPr lang="tr-TR"/>
        </a:p>
      </dgm:t>
    </dgm:pt>
    <dgm:pt modelId="{EDB95698-3738-48A1-93A2-643DFCBD9A06}" type="sibTrans" cxnId="{0B72658D-73CB-4C12-A563-9A93AF9E222A}">
      <dgm:prSet/>
      <dgm:spPr/>
      <dgm:t>
        <a:bodyPr/>
        <a:lstStyle/>
        <a:p>
          <a:endParaRPr lang="tr-TR"/>
        </a:p>
      </dgm:t>
    </dgm:pt>
    <dgm:pt modelId="{B98CCCF0-6DB7-4168-B41D-D243320DC121}">
      <dgm:prSet phldrT="[Metin]"/>
      <dgm:spPr/>
      <dgm:t>
        <a:bodyPr/>
        <a:lstStyle/>
        <a:p>
          <a:r>
            <a:rPr lang="tr-TR" dirty="0"/>
            <a:t>Randevu</a:t>
          </a:r>
        </a:p>
      </dgm:t>
    </dgm:pt>
    <dgm:pt modelId="{22918A39-9DCF-447E-ABD4-2D451A6B6D10}" type="parTrans" cxnId="{17FF5707-576B-40EC-99A3-283682BC9725}">
      <dgm:prSet/>
      <dgm:spPr/>
      <dgm:t>
        <a:bodyPr/>
        <a:lstStyle/>
        <a:p>
          <a:endParaRPr lang="tr-TR"/>
        </a:p>
      </dgm:t>
    </dgm:pt>
    <dgm:pt modelId="{A398F38E-6AA5-4C9E-BE43-D3D60BF25B21}" type="sibTrans" cxnId="{17FF5707-576B-40EC-99A3-283682BC9725}">
      <dgm:prSet/>
      <dgm:spPr/>
      <dgm:t>
        <a:bodyPr/>
        <a:lstStyle/>
        <a:p>
          <a:endParaRPr lang="tr-TR"/>
        </a:p>
      </dgm:t>
    </dgm:pt>
    <dgm:pt modelId="{76523949-1B00-45EC-BAF5-6FF3D36812C2}">
      <dgm:prSet phldrT="[Metin]"/>
      <dgm:spPr/>
      <dgm:t>
        <a:bodyPr/>
        <a:lstStyle/>
        <a:p>
          <a:r>
            <a:rPr lang="tr-TR" dirty="0"/>
            <a:t>Oryantasyon</a:t>
          </a:r>
        </a:p>
      </dgm:t>
    </dgm:pt>
    <dgm:pt modelId="{20D008C2-724C-4E0C-9040-81D811C656E6}" type="parTrans" cxnId="{E6EA455D-0373-4243-92EE-B8B233AF7F1F}">
      <dgm:prSet/>
      <dgm:spPr/>
      <dgm:t>
        <a:bodyPr/>
        <a:lstStyle/>
        <a:p>
          <a:endParaRPr lang="tr-TR"/>
        </a:p>
      </dgm:t>
    </dgm:pt>
    <dgm:pt modelId="{8300252D-474D-40C1-846C-61DBD8776F59}" type="sibTrans" cxnId="{E6EA455D-0373-4243-92EE-B8B233AF7F1F}">
      <dgm:prSet/>
      <dgm:spPr/>
      <dgm:t>
        <a:bodyPr/>
        <a:lstStyle/>
        <a:p>
          <a:endParaRPr lang="tr-TR"/>
        </a:p>
      </dgm:t>
    </dgm:pt>
    <dgm:pt modelId="{E232CE06-19E7-4D48-A0E7-92CBBF839265}">
      <dgm:prSet phldrT="[Metin]"/>
      <dgm:spPr/>
      <dgm:t>
        <a:bodyPr/>
        <a:lstStyle/>
        <a:p>
          <a:r>
            <a:rPr lang="tr-TR" dirty="0"/>
            <a:t>İhtiyaca yönelik fiyat teklifi</a:t>
          </a:r>
        </a:p>
      </dgm:t>
    </dgm:pt>
    <dgm:pt modelId="{DC2967B4-159B-4E5F-85FF-7D1D608689C1}" type="parTrans" cxnId="{273EE0E1-E54C-473D-A39A-FDD5A197EBBE}">
      <dgm:prSet/>
      <dgm:spPr/>
      <dgm:t>
        <a:bodyPr/>
        <a:lstStyle/>
        <a:p>
          <a:endParaRPr lang="tr-TR"/>
        </a:p>
      </dgm:t>
    </dgm:pt>
    <dgm:pt modelId="{683530A4-C0D6-417E-8070-6A9B655B869F}" type="sibTrans" cxnId="{273EE0E1-E54C-473D-A39A-FDD5A197EBBE}">
      <dgm:prSet/>
      <dgm:spPr/>
      <dgm:t>
        <a:bodyPr/>
        <a:lstStyle/>
        <a:p>
          <a:endParaRPr lang="tr-TR"/>
        </a:p>
      </dgm:t>
    </dgm:pt>
    <dgm:pt modelId="{9AA7CF68-82BE-43AA-8DD3-A19C8AE421CD}">
      <dgm:prSet phldrT="[Metin]"/>
      <dgm:spPr/>
      <dgm:t>
        <a:bodyPr/>
        <a:lstStyle/>
        <a:p>
          <a:r>
            <a:rPr lang="tr-TR" dirty="0"/>
            <a:t>Raporlama</a:t>
          </a:r>
        </a:p>
      </dgm:t>
    </dgm:pt>
    <dgm:pt modelId="{62B740B8-0ABF-49F6-BBA9-213F54CAD8E4}" type="parTrans" cxnId="{01104559-ED6E-4376-8669-7C57F200F21D}">
      <dgm:prSet/>
      <dgm:spPr/>
      <dgm:t>
        <a:bodyPr/>
        <a:lstStyle/>
        <a:p>
          <a:endParaRPr lang="tr-TR"/>
        </a:p>
      </dgm:t>
    </dgm:pt>
    <dgm:pt modelId="{BEADE522-EB90-428D-830E-B896F9463961}" type="sibTrans" cxnId="{01104559-ED6E-4376-8669-7C57F200F21D}">
      <dgm:prSet/>
      <dgm:spPr/>
      <dgm:t>
        <a:bodyPr/>
        <a:lstStyle/>
        <a:p>
          <a:endParaRPr lang="tr-TR"/>
        </a:p>
      </dgm:t>
    </dgm:pt>
    <dgm:pt modelId="{6DF349C0-0B75-45AA-8B5E-34BCE4E1E214}" type="pres">
      <dgm:prSet presAssocID="{968728E9-64B2-42A2-A119-B015B58C1F7A}" presName="linearFlow" presStyleCnt="0">
        <dgm:presLayoutVars>
          <dgm:dir/>
          <dgm:animLvl val="lvl"/>
          <dgm:resizeHandles val="exact"/>
        </dgm:presLayoutVars>
      </dgm:prSet>
      <dgm:spPr/>
    </dgm:pt>
    <dgm:pt modelId="{A9A682D2-0701-41E0-9595-C98633FCF25D}" type="pres">
      <dgm:prSet presAssocID="{C5D13949-3DD7-4D89-B8F4-2546522AF147}" presName="composite" presStyleCnt="0"/>
      <dgm:spPr/>
    </dgm:pt>
    <dgm:pt modelId="{EE6C726C-02A0-45FC-BFA3-D8148218474F}" type="pres">
      <dgm:prSet presAssocID="{C5D13949-3DD7-4D89-B8F4-2546522AF14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6E1910A-3E0B-4800-ACF5-9B752C507660}" type="pres">
      <dgm:prSet presAssocID="{C5D13949-3DD7-4D89-B8F4-2546522AF147}" presName="descendantText" presStyleLbl="alignAcc1" presStyleIdx="0" presStyleCnt="3">
        <dgm:presLayoutVars>
          <dgm:bulletEnabled val="1"/>
        </dgm:presLayoutVars>
      </dgm:prSet>
      <dgm:spPr/>
    </dgm:pt>
    <dgm:pt modelId="{3D6D765A-8047-4CE5-A513-885157A1928E}" type="pres">
      <dgm:prSet presAssocID="{614D9F9B-F8F3-4DFE-A3E6-B2233B0C7EC9}" presName="sp" presStyleCnt="0"/>
      <dgm:spPr/>
    </dgm:pt>
    <dgm:pt modelId="{7B68CE9D-AE9A-4706-884E-1D7AF73A5D88}" type="pres">
      <dgm:prSet presAssocID="{41FC2E9F-FAF6-4BE0-9094-568BE5949D65}" presName="composite" presStyleCnt="0"/>
      <dgm:spPr/>
    </dgm:pt>
    <dgm:pt modelId="{89F92C87-0369-4D0C-888B-20DB2D3A1E71}" type="pres">
      <dgm:prSet presAssocID="{41FC2E9F-FAF6-4BE0-9094-568BE5949D6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EF70BEA-42D2-4E04-9F65-B7EC01635EDE}" type="pres">
      <dgm:prSet presAssocID="{41FC2E9F-FAF6-4BE0-9094-568BE5949D65}" presName="descendantText" presStyleLbl="alignAcc1" presStyleIdx="1" presStyleCnt="3">
        <dgm:presLayoutVars>
          <dgm:bulletEnabled val="1"/>
        </dgm:presLayoutVars>
      </dgm:prSet>
      <dgm:spPr/>
    </dgm:pt>
    <dgm:pt modelId="{A129347D-4276-4C30-9A51-E622F027B6EC}" type="pres">
      <dgm:prSet presAssocID="{6FBA34BF-DE4F-4C5B-BF24-C9C842DCA945}" presName="sp" presStyleCnt="0"/>
      <dgm:spPr/>
    </dgm:pt>
    <dgm:pt modelId="{D8E48C3D-B157-4805-A0E3-EDDA0BD15B8E}" type="pres">
      <dgm:prSet presAssocID="{C4336FDA-7C03-49C5-B8E3-A334FBA27FD5}" presName="composite" presStyleCnt="0"/>
      <dgm:spPr/>
    </dgm:pt>
    <dgm:pt modelId="{05CC61ED-FCAF-4CD6-A0FC-F920AB51B494}" type="pres">
      <dgm:prSet presAssocID="{C4336FDA-7C03-49C5-B8E3-A334FBA27FD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9BDD5CB-35DA-42AE-BA57-CC90DFE531A6}" type="pres">
      <dgm:prSet presAssocID="{C4336FDA-7C03-49C5-B8E3-A334FBA27FD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7FF5707-576B-40EC-99A3-283682BC9725}" srcId="{C5D13949-3DD7-4D89-B8F4-2546522AF147}" destId="{B98CCCF0-6DB7-4168-B41D-D243320DC121}" srcOrd="1" destOrd="0" parTransId="{22918A39-9DCF-447E-ABD4-2D451A6B6D10}" sibTransId="{A398F38E-6AA5-4C9E-BE43-D3D60BF25B21}"/>
    <dgm:cxn modelId="{24903C08-2E4E-4603-8D9F-5CF901AD460E}" srcId="{968728E9-64B2-42A2-A119-B015B58C1F7A}" destId="{C5D13949-3DD7-4D89-B8F4-2546522AF147}" srcOrd="0" destOrd="0" parTransId="{9FBD590A-8B97-4287-B0D2-5DCC17B82A7E}" sibTransId="{614D9F9B-F8F3-4DFE-A3E6-B2233B0C7EC9}"/>
    <dgm:cxn modelId="{F7204412-54C2-4C81-8D41-71732B6C05A7}" type="presOf" srcId="{C5D13949-3DD7-4D89-B8F4-2546522AF147}" destId="{EE6C726C-02A0-45FC-BFA3-D8148218474F}" srcOrd="0" destOrd="0" presId="urn:microsoft.com/office/officeart/2005/8/layout/chevron2"/>
    <dgm:cxn modelId="{611F831F-59AE-4A23-B0F3-66271F00E433}" type="presOf" srcId="{007F8BFB-F513-460D-840F-6D8B02B3CCDB}" destId="{B6E1910A-3E0B-4800-ACF5-9B752C507660}" srcOrd="0" destOrd="0" presId="urn:microsoft.com/office/officeart/2005/8/layout/chevron2"/>
    <dgm:cxn modelId="{204ABB3A-6649-46F8-BD45-6569F8C59AEF}" type="presOf" srcId="{41FC2E9F-FAF6-4BE0-9094-568BE5949D65}" destId="{89F92C87-0369-4D0C-888B-20DB2D3A1E71}" srcOrd="0" destOrd="0" presId="urn:microsoft.com/office/officeart/2005/8/layout/chevron2"/>
    <dgm:cxn modelId="{F598883C-25E4-4D0A-A2B0-714D07B01682}" srcId="{C4336FDA-7C03-49C5-B8E3-A334FBA27FD5}" destId="{7C056049-AF3E-49AD-BA7D-9A65F08CC350}" srcOrd="0" destOrd="0" parTransId="{0409B6FD-47E2-4245-9E9A-BA1231C12665}" sibTransId="{8371419A-953D-454C-AB0F-838C8100DEF9}"/>
    <dgm:cxn modelId="{E6EA455D-0373-4243-92EE-B8B233AF7F1F}" srcId="{41FC2E9F-FAF6-4BE0-9094-568BE5949D65}" destId="{76523949-1B00-45EC-BAF5-6FF3D36812C2}" srcOrd="1" destOrd="0" parTransId="{20D008C2-724C-4E0C-9040-81D811C656E6}" sibTransId="{8300252D-474D-40C1-846C-61DBD8776F59}"/>
    <dgm:cxn modelId="{080ACC62-E658-42A9-A334-8EC826B3D23E}" type="presOf" srcId="{90BAE88D-621E-4267-9C06-364B0D7BD3B3}" destId="{79BDD5CB-35DA-42AE-BA57-CC90DFE531A6}" srcOrd="0" destOrd="1" presId="urn:microsoft.com/office/officeart/2005/8/layout/chevron2"/>
    <dgm:cxn modelId="{39056456-BFBE-449B-B450-BCF77AD97DAE}" type="presOf" srcId="{968728E9-64B2-42A2-A119-B015B58C1F7A}" destId="{6DF349C0-0B75-45AA-8B5E-34BCE4E1E214}" srcOrd="0" destOrd="0" presId="urn:microsoft.com/office/officeart/2005/8/layout/chevron2"/>
    <dgm:cxn modelId="{01104559-ED6E-4376-8669-7C57F200F21D}" srcId="{C4336FDA-7C03-49C5-B8E3-A334FBA27FD5}" destId="{9AA7CF68-82BE-43AA-8DD3-A19C8AE421CD}" srcOrd="2" destOrd="0" parTransId="{62B740B8-0ABF-49F6-BBA9-213F54CAD8E4}" sibTransId="{BEADE522-EB90-428D-830E-B896F9463961}"/>
    <dgm:cxn modelId="{06DA1A8B-F102-45C3-907B-59B814999515}" srcId="{968728E9-64B2-42A2-A119-B015B58C1F7A}" destId="{C4336FDA-7C03-49C5-B8E3-A334FBA27FD5}" srcOrd="2" destOrd="0" parTransId="{D1B58139-8CCE-4A22-91A0-CCB37EC2C733}" sibTransId="{AF00286A-B102-492D-AEC9-C6C8CD49DB72}"/>
    <dgm:cxn modelId="{0B72658D-73CB-4C12-A563-9A93AF9E222A}" srcId="{C4336FDA-7C03-49C5-B8E3-A334FBA27FD5}" destId="{90BAE88D-621E-4267-9C06-364B0D7BD3B3}" srcOrd="1" destOrd="0" parTransId="{13DB4112-61B2-4A7F-A44B-A7C7E73CE92B}" sibTransId="{EDB95698-3738-48A1-93A2-643DFCBD9A06}"/>
    <dgm:cxn modelId="{527DD0A1-9AA5-4471-A7FD-BA987D495E66}" type="presOf" srcId="{B98CCCF0-6DB7-4168-B41D-D243320DC121}" destId="{B6E1910A-3E0B-4800-ACF5-9B752C507660}" srcOrd="0" destOrd="1" presId="urn:microsoft.com/office/officeart/2005/8/layout/chevron2"/>
    <dgm:cxn modelId="{088CBBA3-CF33-410A-910A-032B60F49D9D}" type="presOf" srcId="{76523949-1B00-45EC-BAF5-6FF3D36812C2}" destId="{9EF70BEA-42D2-4E04-9F65-B7EC01635EDE}" srcOrd="0" destOrd="1" presId="urn:microsoft.com/office/officeart/2005/8/layout/chevron2"/>
    <dgm:cxn modelId="{394689A4-70B2-439D-8EB9-68B971AAF8BA}" type="presOf" srcId="{9AA7CF68-82BE-43AA-8DD3-A19C8AE421CD}" destId="{79BDD5CB-35DA-42AE-BA57-CC90DFE531A6}" srcOrd="0" destOrd="2" presId="urn:microsoft.com/office/officeart/2005/8/layout/chevron2"/>
    <dgm:cxn modelId="{BD7B52B3-151A-4933-98A9-A37C692B5413}" type="presOf" srcId="{E232CE06-19E7-4D48-A0E7-92CBBF839265}" destId="{9EF70BEA-42D2-4E04-9F65-B7EC01635EDE}" srcOrd="0" destOrd="0" presId="urn:microsoft.com/office/officeart/2005/8/layout/chevron2"/>
    <dgm:cxn modelId="{4CBD8AC5-9392-4374-A661-26DE2DF03CF5}" type="presOf" srcId="{C4336FDA-7C03-49C5-B8E3-A334FBA27FD5}" destId="{05CC61ED-FCAF-4CD6-A0FC-F920AB51B494}" srcOrd="0" destOrd="0" presId="urn:microsoft.com/office/officeart/2005/8/layout/chevron2"/>
    <dgm:cxn modelId="{559160D7-978F-49F9-8C53-C9247746C678}" srcId="{968728E9-64B2-42A2-A119-B015B58C1F7A}" destId="{41FC2E9F-FAF6-4BE0-9094-568BE5949D65}" srcOrd="1" destOrd="0" parTransId="{D6E67A5A-5B4B-401D-8A45-B7FAFB211673}" sibTransId="{6FBA34BF-DE4F-4C5B-BF24-C9C842DCA945}"/>
    <dgm:cxn modelId="{273EE0E1-E54C-473D-A39A-FDD5A197EBBE}" srcId="{41FC2E9F-FAF6-4BE0-9094-568BE5949D65}" destId="{E232CE06-19E7-4D48-A0E7-92CBBF839265}" srcOrd="0" destOrd="0" parTransId="{DC2967B4-159B-4E5F-85FF-7D1D608689C1}" sibTransId="{683530A4-C0D6-417E-8070-6A9B655B869F}"/>
    <dgm:cxn modelId="{A9BD7CF8-D338-4830-8046-9491B6C86F08}" type="presOf" srcId="{7C056049-AF3E-49AD-BA7D-9A65F08CC350}" destId="{79BDD5CB-35DA-42AE-BA57-CC90DFE531A6}" srcOrd="0" destOrd="0" presId="urn:microsoft.com/office/officeart/2005/8/layout/chevron2"/>
    <dgm:cxn modelId="{D897C4FC-3ABA-45AB-8605-C891363C8567}" srcId="{C5D13949-3DD7-4D89-B8F4-2546522AF147}" destId="{007F8BFB-F513-460D-840F-6D8B02B3CCDB}" srcOrd="0" destOrd="0" parTransId="{FAE8A298-98E5-44E0-9E9E-FE04B3DEEDEF}" sibTransId="{0235ABEB-3ECC-48F7-B713-1C262B220B79}"/>
    <dgm:cxn modelId="{1256CC22-7AF2-4435-A8E3-AD949A62EE94}" type="presParOf" srcId="{6DF349C0-0B75-45AA-8B5E-34BCE4E1E214}" destId="{A9A682D2-0701-41E0-9595-C98633FCF25D}" srcOrd="0" destOrd="0" presId="urn:microsoft.com/office/officeart/2005/8/layout/chevron2"/>
    <dgm:cxn modelId="{23F055B6-5B01-4454-9956-309DB83476CC}" type="presParOf" srcId="{A9A682D2-0701-41E0-9595-C98633FCF25D}" destId="{EE6C726C-02A0-45FC-BFA3-D8148218474F}" srcOrd="0" destOrd="0" presId="urn:microsoft.com/office/officeart/2005/8/layout/chevron2"/>
    <dgm:cxn modelId="{9380A3AE-1B8C-477D-9D27-94A84E1017AB}" type="presParOf" srcId="{A9A682D2-0701-41E0-9595-C98633FCF25D}" destId="{B6E1910A-3E0B-4800-ACF5-9B752C507660}" srcOrd="1" destOrd="0" presId="urn:microsoft.com/office/officeart/2005/8/layout/chevron2"/>
    <dgm:cxn modelId="{0D20FACE-CABA-4398-8589-A09795361A25}" type="presParOf" srcId="{6DF349C0-0B75-45AA-8B5E-34BCE4E1E214}" destId="{3D6D765A-8047-4CE5-A513-885157A1928E}" srcOrd="1" destOrd="0" presId="urn:microsoft.com/office/officeart/2005/8/layout/chevron2"/>
    <dgm:cxn modelId="{5B12F9F3-038A-48B1-928E-594ECC530A74}" type="presParOf" srcId="{6DF349C0-0B75-45AA-8B5E-34BCE4E1E214}" destId="{7B68CE9D-AE9A-4706-884E-1D7AF73A5D88}" srcOrd="2" destOrd="0" presId="urn:microsoft.com/office/officeart/2005/8/layout/chevron2"/>
    <dgm:cxn modelId="{C2D2BBB8-005C-43DB-919F-83C3252CF09C}" type="presParOf" srcId="{7B68CE9D-AE9A-4706-884E-1D7AF73A5D88}" destId="{89F92C87-0369-4D0C-888B-20DB2D3A1E71}" srcOrd="0" destOrd="0" presId="urn:microsoft.com/office/officeart/2005/8/layout/chevron2"/>
    <dgm:cxn modelId="{EB012098-9321-4A17-8836-A4E99DF31591}" type="presParOf" srcId="{7B68CE9D-AE9A-4706-884E-1D7AF73A5D88}" destId="{9EF70BEA-42D2-4E04-9F65-B7EC01635EDE}" srcOrd="1" destOrd="0" presId="urn:microsoft.com/office/officeart/2005/8/layout/chevron2"/>
    <dgm:cxn modelId="{09813E26-917F-44DA-A3B6-CE0854ACF24E}" type="presParOf" srcId="{6DF349C0-0B75-45AA-8B5E-34BCE4E1E214}" destId="{A129347D-4276-4C30-9A51-E622F027B6EC}" srcOrd="3" destOrd="0" presId="urn:microsoft.com/office/officeart/2005/8/layout/chevron2"/>
    <dgm:cxn modelId="{07F989B3-0131-4E91-BBD5-0C2F80E4FE7B}" type="presParOf" srcId="{6DF349C0-0B75-45AA-8B5E-34BCE4E1E214}" destId="{D8E48C3D-B157-4805-A0E3-EDDA0BD15B8E}" srcOrd="4" destOrd="0" presId="urn:microsoft.com/office/officeart/2005/8/layout/chevron2"/>
    <dgm:cxn modelId="{EA3581F3-7E9C-4321-8B08-4C34C9DCDAC3}" type="presParOf" srcId="{D8E48C3D-B157-4805-A0E3-EDDA0BD15B8E}" destId="{05CC61ED-FCAF-4CD6-A0FC-F920AB51B494}" srcOrd="0" destOrd="0" presId="urn:microsoft.com/office/officeart/2005/8/layout/chevron2"/>
    <dgm:cxn modelId="{FFC5F3EF-ED39-416E-9143-F8DBC8E9D6D0}" type="presParOf" srcId="{D8E48C3D-B157-4805-A0E3-EDDA0BD15B8E}" destId="{79BDD5CB-35DA-42AE-BA57-CC90DFE531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C726C-02A0-45FC-BFA3-D8148218474F}">
      <dsp:nvSpPr>
        <dsp:cNvPr id="0" name=""/>
        <dsp:cNvSpPr/>
      </dsp:nvSpPr>
      <dsp:spPr>
        <a:xfrm rot="5400000">
          <a:off x="-290624" y="293123"/>
          <a:ext cx="1937493" cy="13562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TANIŞMA</a:t>
          </a:r>
        </a:p>
      </dsp:txBody>
      <dsp:txXfrm rot="-5400000">
        <a:off x="1" y="680622"/>
        <a:ext cx="1356245" cy="581248"/>
      </dsp:txXfrm>
    </dsp:sp>
    <dsp:sp modelId="{B6E1910A-3E0B-4800-ACF5-9B752C507660}">
      <dsp:nvSpPr>
        <dsp:cNvPr id="0" name=""/>
        <dsp:cNvSpPr/>
      </dsp:nvSpPr>
      <dsp:spPr>
        <a:xfrm rot="5400000">
          <a:off x="3591737" y="-2232992"/>
          <a:ext cx="1259370" cy="57303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 err="1"/>
            <a:t>Linkedin</a:t>
          </a:r>
          <a:r>
            <a:rPr lang="tr-TR" sz="2300" kern="1200" dirty="0"/>
            <a:t> vb.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Randevu</a:t>
          </a:r>
        </a:p>
      </dsp:txBody>
      <dsp:txXfrm rot="-5400000">
        <a:off x="1356246" y="63976"/>
        <a:ext cx="5668877" cy="1136416"/>
      </dsp:txXfrm>
    </dsp:sp>
    <dsp:sp modelId="{89F92C87-0369-4D0C-888B-20DB2D3A1E71}">
      <dsp:nvSpPr>
        <dsp:cNvPr id="0" name=""/>
        <dsp:cNvSpPr/>
      </dsp:nvSpPr>
      <dsp:spPr>
        <a:xfrm rot="5400000">
          <a:off x="-290624" y="2039676"/>
          <a:ext cx="1937493" cy="1356245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ALIŞMA</a:t>
          </a:r>
        </a:p>
      </dsp:txBody>
      <dsp:txXfrm rot="-5400000">
        <a:off x="1" y="2427175"/>
        <a:ext cx="1356245" cy="581248"/>
      </dsp:txXfrm>
    </dsp:sp>
    <dsp:sp modelId="{9EF70BEA-42D2-4E04-9F65-B7EC01635EDE}">
      <dsp:nvSpPr>
        <dsp:cNvPr id="0" name=""/>
        <dsp:cNvSpPr/>
      </dsp:nvSpPr>
      <dsp:spPr>
        <a:xfrm rot="5400000">
          <a:off x="3591737" y="-486439"/>
          <a:ext cx="1259370" cy="57303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İhtiyaca yönelik fiyat teklifi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Oryantasyon</a:t>
          </a:r>
        </a:p>
      </dsp:txBody>
      <dsp:txXfrm rot="-5400000">
        <a:off x="1356246" y="1810529"/>
        <a:ext cx="5668877" cy="1136416"/>
      </dsp:txXfrm>
    </dsp:sp>
    <dsp:sp modelId="{05CC61ED-FCAF-4CD6-A0FC-F920AB51B494}">
      <dsp:nvSpPr>
        <dsp:cNvPr id="0" name=""/>
        <dsp:cNvSpPr/>
      </dsp:nvSpPr>
      <dsp:spPr>
        <a:xfrm rot="5400000">
          <a:off x="-290624" y="3786229"/>
          <a:ext cx="1937493" cy="1356245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ÇALIŞMA</a:t>
          </a:r>
        </a:p>
      </dsp:txBody>
      <dsp:txXfrm rot="-5400000">
        <a:off x="1" y="4173728"/>
        <a:ext cx="1356245" cy="581248"/>
      </dsp:txXfrm>
    </dsp:sp>
    <dsp:sp modelId="{79BDD5CB-35DA-42AE-BA57-CC90DFE531A6}">
      <dsp:nvSpPr>
        <dsp:cNvPr id="0" name=""/>
        <dsp:cNvSpPr/>
      </dsp:nvSpPr>
      <dsp:spPr>
        <a:xfrm rot="5400000">
          <a:off x="3591737" y="1260114"/>
          <a:ext cx="1259370" cy="57303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Pilot Bölge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Entegrasyon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300" kern="1200" dirty="0"/>
            <a:t>Raporlama</a:t>
          </a:r>
        </a:p>
      </dsp:txBody>
      <dsp:txXfrm rot="-5400000">
        <a:off x="1356246" y="3557083"/>
        <a:ext cx="5668877" cy="1136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8.png"/><Relationship Id="rId4" Type="http://schemas.openxmlformats.org/officeDocument/2006/relationships/image" Target="../media/image3.sv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3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12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24A3EF8-543D-4D87-91A6-6A10C31DB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1473334"/>
            <a:ext cx="7417254" cy="424328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F5BE19EE-2ED2-4313-AA5C-F21829B71211}"/>
              </a:ext>
            </a:extLst>
          </p:cNvPr>
          <p:cNvSpPr txBox="1"/>
          <p:nvPr/>
        </p:nvSpPr>
        <p:spPr>
          <a:xfrm>
            <a:off x="851127" y="6134100"/>
            <a:ext cx="16230600" cy="154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8000" b="1" dirty="0" err="1">
                <a:solidFill>
                  <a:srgbClr val="000000"/>
                </a:solidFill>
                <a:latin typeface="Anteb"/>
              </a:rPr>
              <a:t>Holistic</a:t>
            </a:r>
            <a:r>
              <a:rPr lang="tr-TR" sz="8000" b="1" dirty="0">
                <a:solidFill>
                  <a:srgbClr val="000000"/>
                </a:solidFill>
                <a:latin typeface="Anteb"/>
              </a:rPr>
              <a:t> Analysis</a:t>
            </a:r>
          </a:p>
          <a:p>
            <a:pPr algn="ctr">
              <a:lnSpc>
                <a:spcPts val="5880"/>
              </a:lnSpc>
            </a:pPr>
            <a:r>
              <a:rPr lang="tr-TR" sz="8000" b="1" dirty="0">
                <a:solidFill>
                  <a:srgbClr val="000000"/>
                </a:solidFill>
                <a:latin typeface="Anteb"/>
              </a:rPr>
              <a:t>(Bütünsel Çözümleme)</a:t>
            </a:r>
            <a:endParaRPr lang="en-US" sz="8000" b="1" dirty="0">
              <a:solidFill>
                <a:srgbClr val="000000"/>
              </a:solidFill>
              <a:latin typeface="Ant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867398" y="708349"/>
            <a:ext cx="5985569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RAKİP ANALİZİ</a:t>
            </a:r>
          </a:p>
        </p:txBody>
      </p:sp>
      <p:graphicFrame>
        <p:nvGraphicFramePr>
          <p:cNvPr id="16" name="Tablo 16">
            <a:extLst>
              <a:ext uri="{FF2B5EF4-FFF2-40B4-BE49-F238E27FC236}">
                <a16:creationId xmlns:a16="http://schemas.microsoft.com/office/drawing/2014/main" id="{AD949A6B-BEA8-4185-BE83-5ECF51DF7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026391"/>
              </p:ext>
            </p:extLst>
          </p:nvPr>
        </p:nvGraphicFramePr>
        <p:xfrm>
          <a:off x="609600" y="1990147"/>
          <a:ext cx="17263165" cy="58362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629400">
                  <a:extLst>
                    <a:ext uri="{9D8B030D-6E8A-4147-A177-3AD203B41FA5}">
                      <a16:colId xmlns:a16="http://schemas.microsoft.com/office/drawing/2014/main" val="234299166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8328156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2624329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473320127"/>
                    </a:ext>
                  </a:extLst>
                </a:gridCol>
                <a:gridCol w="2327965">
                  <a:extLst>
                    <a:ext uri="{9D8B030D-6E8A-4147-A177-3AD203B41FA5}">
                      <a16:colId xmlns:a16="http://schemas.microsoft.com/office/drawing/2014/main" val="1064766308"/>
                    </a:ext>
                  </a:extLst>
                </a:gridCol>
              </a:tblGrid>
              <a:tr h="155315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28078"/>
                  </a:ext>
                </a:extLst>
              </a:tr>
              <a:tr h="856627">
                <a:tc>
                  <a:txBody>
                    <a:bodyPr/>
                    <a:lstStyle/>
                    <a:p>
                      <a:r>
                        <a:rPr lang="tr-TR" dirty="0"/>
                        <a:t>Mobil uygulama kullanımı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40610"/>
                  </a:ext>
                </a:extLst>
              </a:tr>
              <a:tr h="856627">
                <a:tc>
                  <a:txBody>
                    <a:bodyPr/>
                    <a:lstStyle/>
                    <a:p>
                      <a:r>
                        <a:rPr lang="tr-TR" dirty="0"/>
                        <a:t>Mevcut mesajlaşma uygulamaları ile bildirim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89685"/>
                  </a:ext>
                </a:extLst>
              </a:tr>
              <a:tr h="856627">
                <a:tc>
                  <a:txBody>
                    <a:bodyPr/>
                    <a:lstStyle/>
                    <a:p>
                      <a:r>
                        <a:rPr lang="tr-TR" dirty="0"/>
                        <a:t>Uçtan uca şifreleme ile güvenlik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27368"/>
                  </a:ext>
                </a:extLst>
              </a:tr>
              <a:tr h="856627">
                <a:tc>
                  <a:txBody>
                    <a:bodyPr/>
                    <a:lstStyle/>
                    <a:p>
                      <a:r>
                        <a:rPr lang="tr-TR" dirty="0" err="1"/>
                        <a:t>Blokzinciri</a:t>
                      </a:r>
                      <a:r>
                        <a:rPr lang="tr-TR" dirty="0"/>
                        <a:t> ile </a:t>
                      </a:r>
                      <a:r>
                        <a:rPr lang="tr-TR" dirty="0" err="1"/>
                        <a:t>merkeziyetsiz</a:t>
                      </a:r>
                      <a:r>
                        <a:rPr lang="tr-TR" dirty="0"/>
                        <a:t> iletişimin sağlanması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85294"/>
                  </a:ext>
                </a:extLst>
              </a:tr>
              <a:tr h="856627">
                <a:tc>
                  <a:txBody>
                    <a:bodyPr/>
                    <a:lstStyle/>
                    <a:p>
                      <a:r>
                        <a:rPr lang="tr-TR" dirty="0"/>
                        <a:t>Bütünsel çözümleme (</a:t>
                      </a:r>
                      <a:r>
                        <a:rPr lang="tr-TR" dirty="0" err="1"/>
                        <a:t>Holistic</a:t>
                      </a:r>
                      <a:r>
                        <a:rPr lang="tr-TR" dirty="0"/>
                        <a:t> 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94351"/>
                  </a:ext>
                </a:extLst>
              </a:tr>
            </a:tbl>
          </a:graphicData>
        </a:graphic>
      </p:graphicFrame>
      <p:pic>
        <p:nvPicPr>
          <p:cNvPr id="20" name="Grafik 19">
            <a:extLst>
              <a:ext uri="{FF2B5EF4-FFF2-40B4-BE49-F238E27FC236}">
                <a16:creationId xmlns:a16="http://schemas.microsoft.com/office/drawing/2014/main" id="{450C622B-6430-45EA-A1B4-CDB24E99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59" y="2032312"/>
            <a:ext cx="1975214" cy="112998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F632D8E-88D3-4EB9-AB5C-5B42CECB3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63" y="2140763"/>
            <a:ext cx="2495238" cy="1000000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B2AFB98B-F864-4AB2-929C-7F6C06FA8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464" y="2150560"/>
            <a:ext cx="2609005" cy="102439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5DF44BF0-3015-4227-A453-450A8064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8133" y="2032312"/>
            <a:ext cx="1260868" cy="124964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2F3F401-93B4-4608-A6AB-36C261309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72818" y="3641239"/>
            <a:ext cx="614448" cy="61444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DFE1EF9-F14C-4054-86A2-B62772550D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72818" y="4529052"/>
            <a:ext cx="614448" cy="61444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FD53A9E-E0A3-4594-AC78-13CFE9006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85881" y="5414061"/>
            <a:ext cx="614448" cy="6144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59D5C43-1E95-400A-AF8F-9E5DD24828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85881" y="6299070"/>
            <a:ext cx="614448" cy="61444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06B44BC-2B3E-4BD8-9127-28C3AE301C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85881" y="7144234"/>
            <a:ext cx="614448" cy="614448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4E73A5D7-08B7-4E07-892F-ED5873737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3622733"/>
            <a:ext cx="614448" cy="614448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F596FC19-5AB0-41D5-BF06-D2ECB937CA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194" y="4529052"/>
            <a:ext cx="614448" cy="614448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78518BB8-F62A-490A-A19E-6578F2CC76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194" y="5379257"/>
            <a:ext cx="614448" cy="614448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A41E796B-BF3B-471C-BF79-7DDB0CA41E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343" y="6229462"/>
            <a:ext cx="614448" cy="614448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EE7AF0A4-3E19-45B3-AD9B-7E66C08BC9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343" y="7091080"/>
            <a:ext cx="614448" cy="614448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1DDD4FB-C23C-4EF8-A2F5-9F2B9A0DA3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5742" y="3622733"/>
            <a:ext cx="614448" cy="614448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9E43AD6-FB54-40CA-9882-B4FAE9F25B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5742" y="4513575"/>
            <a:ext cx="614448" cy="61444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50F686C-0EE7-4802-AF6B-01AAF85F42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58743" y="5419005"/>
            <a:ext cx="614448" cy="614448"/>
          </a:xfrm>
          <a:prstGeom prst="rect">
            <a:avLst/>
          </a:prstGeom>
        </p:spPr>
      </p:pic>
      <p:pic>
        <p:nvPicPr>
          <p:cNvPr id="42" name="Resim 41">
            <a:extLst>
              <a:ext uri="{FF2B5EF4-FFF2-40B4-BE49-F238E27FC236}">
                <a16:creationId xmlns:a16="http://schemas.microsoft.com/office/drawing/2014/main" id="{15285084-F44E-4EDC-A108-AA154FB62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337" y="6277755"/>
            <a:ext cx="614448" cy="614448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DF893D3B-FF98-49CC-9646-E6FE46D8D5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337" y="7112047"/>
            <a:ext cx="614448" cy="61444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367A196-1806-40CB-A016-78D2517D28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1110" y="3605327"/>
            <a:ext cx="614448" cy="61444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4682C8F3-BF49-41F0-B555-416431482E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1110" y="4496511"/>
            <a:ext cx="614448" cy="61444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73E2F07-BA10-418F-8041-6AE12DFC7F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6734" y="5414061"/>
            <a:ext cx="614448" cy="614448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21EF9906-775C-4759-9246-68081A3EAC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64" y="6298921"/>
            <a:ext cx="614448" cy="614448"/>
          </a:xfrm>
          <a:prstGeom prst="rect">
            <a:avLst/>
          </a:prstGeom>
        </p:spPr>
      </p:pic>
      <p:pic>
        <p:nvPicPr>
          <p:cNvPr id="50" name="Resim 49">
            <a:extLst>
              <a:ext uri="{FF2B5EF4-FFF2-40B4-BE49-F238E27FC236}">
                <a16:creationId xmlns:a16="http://schemas.microsoft.com/office/drawing/2014/main" id="{8A41FC31-E082-4459-8B3E-9B825A0434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10" y="7112047"/>
            <a:ext cx="614448" cy="614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505598" y="876300"/>
            <a:ext cx="6895803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tr-TR" sz="7200" dirty="0">
                <a:solidFill>
                  <a:srgbClr val="000000"/>
                </a:solidFill>
                <a:latin typeface="Anteb"/>
              </a:rPr>
              <a:t>GANTT Çizelgesi</a:t>
            </a:r>
            <a:endParaRPr lang="en-US" sz="72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8ED1EAA-6988-4F4D-8737-9AC576B39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/>
          <a:stretch/>
        </p:blipFill>
        <p:spPr>
          <a:xfrm>
            <a:off x="381000" y="3771900"/>
            <a:ext cx="17145000" cy="325754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BFB3FBD9-AE6F-427A-8198-AD8BAAF6C3B9}"/>
              </a:ext>
            </a:extLst>
          </p:cNvPr>
          <p:cNvSpPr/>
          <p:nvPr/>
        </p:nvSpPr>
        <p:spPr>
          <a:xfrm>
            <a:off x="4757883" y="4148606"/>
            <a:ext cx="2514600" cy="3505200"/>
          </a:xfrm>
          <a:prstGeom prst="rect">
            <a:avLst/>
          </a:prstGeom>
          <a:solidFill>
            <a:schemeClr val="accent6">
              <a:lumMod val="75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EKİP ORYANTASYONU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GELİŞTİRME SÜRECİ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19F5A0B-EDE2-4011-9D12-AE56C1B2AD76}"/>
              </a:ext>
            </a:extLst>
          </p:cNvPr>
          <p:cNvSpPr/>
          <p:nvPr/>
        </p:nvSpPr>
        <p:spPr>
          <a:xfrm>
            <a:off x="7272483" y="4155820"/>
            <a:ext cx="2529840" cy="3505200"/>
          </a:xfrm>
          <a:prstGeom prst="rect">
            <a:avLst/>
          </a:prstGeom>
          <a:solidFill>
            <a:srgbClr val="FFFF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SORUN TESPİTİ VE HATA AYIKLAMA 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FAFB3A7-6B09-421C-90D8-227092BB4580}"/>
              </a:ext>
            </a:extLst>
          </p:cNvPr>
          <p:cNvSpPr/>
          <p:nvPr/>
        </p:nvSpPr>
        <p:spPr>
          <a:xfrm>
            <a:off x="9817563" y="4148606"/>
            <a:ext cx="6675120" cy="3505200"/>
          </a:xfrm>
          <a:prstGeom prst="rect">
            <a:avLst/>
          </a:prstGeom>
          <a:solidFill>
            <a:schemeClr val="accent3"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PİLOT BÖLGEDE UYGULAMA VE ARGE ÇALIŞMALARINA GÖRE GELİŞTİRME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C9615EF-9648-4B31-A96C-71DA893061F0}"/>
              </a:ext>
            </a:extLst>
          </p:cNvPr>
          <p:cNvSpPr/>
          <p:nvPr/>
        </p:nvSpPr>
        <p:spPr>
          <a:xfrm>
            <a:off x="16507923" y="4175820"/>
            <a:ext cx="868680" cy="3505200"/>
          </a:xfrm>
          <a:prstGeom prst="rect">
            <a:avLst/>
          </a:prstGeom>
          <a:solidFill>
            <a:schemeClr val="accent5">
              <a:lumMod val="75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TEG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-228600" y="530071"/>
            <a:ext cx="18288000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GELİR MODELİ</a:t>
            </a:r>
            <a:r>
              <a:rPr lang="tr-TR" sz="7200">
                <a:solidFill>
                  <a:srgbClr val="000000"/>
                </a:solidFill>
                <a:latin typeface="Anteb"/>
              </a:rPr>
              <a:t>MİZ</a:t>
            </a:r>
            <a:endParaRPr lang="en-US" sz="72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2FC55D3-74C1-4ED9-9AD5-CF396D622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" y="2688548"/>
            <a:ext cx="5638795" cy="3756305"/>
          </a:xfrm>
          <a:prstGeom prst="rect">
            <a:avLst/>
          </a:prstGeom>
        </p:spPr>
      </p:pic>
      <p:graphicFrame>
        <p:nvGraphicFramePr>
          <p:cNvPr id="12" name="Diyagram 11">
            <a:extLst>
              <a:ext uri="{FF2B5EF4-FFF2-40B4-BE49-F238E27FC236}">
                <a16:creationId xmlns:a16="http://schemas.microsoft.com/office/drawing/2014/main" id="{530609F5-AF92-41B7-9A38-3E3ED84872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358289"/>
              </p:ext>
            </p:extLst>
          </p:nvPr>
        </p:nvGraphicFramePr>
        <p:xfrm>
          <a:off x="9256639" y="2425700"/>
          <a:ext cx="7086600" cy="543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Ok: Aşağı Bükülü 12">
            <a:extLst>
              <a:ext uri="{FF2B5EF4-FFF2-40B4-BE49-F238E27FC236}">
                <a16:creationId xmlns:a16="http://schemas.microsoft.com/office/drawing/2014/main" id="{8BE98567-9C4B-4728-9582-76D9EDDA1DAF}"/>
              </a:ext>
            </a:extLst>
          </p:cNvPr>
          <p:cNvSpPr/>
          <p:nvPr/>
        </p:nvSpPr>
        <p:spPr>
          <a:xfrm rot="16200000">
            <a:off x="5858001" y="3854919"/>
            <a:ext cx="4041186" cy="1736388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467A5F3-922E-403C-8771-04C642EB15EE}"/>
              </a:ext>
            </a:extLst>
          </p:cNvPr>
          <p:cNvSpPr txBox="1"/>
          <p:nvPr/>
        </p:nvSpPr>
        <p:spPr>
          <a:xfrm>
            <a:off x="789786" y="6153530"/>
            <a:ext cx="44680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6000" dirty="0">
                <a:solidFill>
                  <a:srgbClr val="000000"/>
                </a:solidFill>
                <a:latin typeface="Anteb"/>
              </a:rPr>
              <a:t>3 </a:t>
            </a:r>
            <a:r>
              <a:rPr lang="tr-TR" sz="6000" dirty="0">
                <a:solidFill>
                  <a:srgbClr val="FF0000"/>
                </a:solidFill>
                <a:latin typeface="Anteb"/>
              </a:rPr>
              <a:t>MA</a:t>
            </a:r>
            <a:r>
              <a:rPr lang="tr-TR" sz="6000" dirty="0">
                <a:solidFill>
                  <a:srgbClr val="000000"/>
                </a:solidFill>
                <a:latin typeface="Anteb"/>
              </a:rPr>
              <a:t> KURALI</a:t>
            </a:r>
            <a:endParaRPr lang="tr-TR" sz="6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246340" y="828675"/>
            <a:ext cx="7795320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Anteb"/>
              </a:rPr>
              <a:t>DESTEK İHTİYAÇLARI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05F93CD-D948-44C1-AEB3-0ED7D1169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/>
          <a:stretch/>
        </p:blipFill>
        <p:spPr>
          <a:xfrm>
            <a:off x="762000" y="3514725"/>
            <a:ext cx="17145000" cy="3257549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44BE3D8E-E34A-443C-A45E-25EB2ADD3C44}"/>
              </a:ext>
            </a:extLst>
          </p:cNvPr>
          <p:cNvSpPr/>
          <p:nvPr/>
        </p:nvSpPr>
        <p:spPr>
          <a:xfrm>
            <a:off x="5105400" y="4229100"/>
            <a:ext cx="2514600" cy="3505200"/>
          </a:xfrm>
          <a:prstGeom prst="rect">
            <a:avLst/>
          </a:prstGeom>
          <a:solidFill>
            <a:schemeClr val="accent6">
              <a:lumMod val="75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EKİP ORYANTASYONU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1BC3D96-E2F6-4CCF-8585-44BD139E18C4}"/>
              </a:ext>
            </a:extLst>
          </p:cNvPr>
          <p:cNvSpPr/>
          <p:nvPr/>
        </p:nvSpPr>
        <p:spPr>
          <a:xfrm>
            <a:off x="7620000" y="4236314"/>
            <a:ext cx="2529840" cy="3505200"/>
          </a:xfrm>
          <a:prstGeom prst="rect">
            <a:avLst/>
          </a:prstGeom>
          <a:solidFill>
            <a:srgbClr val="FFFF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PİLOT BÖLGE ÇALIŞMASI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3416CC0-E25A-4ACB-AA78-62D0C5F30362}"/>
              </a:ext>
            </a:extLst>
          </p:cNvPr>
          <p:cNvSpPr/>
          <p:nvPr/>
        </p:nvSpPr>
        <p:spPr>
          <a:xfrm>
            <a:off x="10165080" y="4229100"/>
            <a:ext cx="6675120" cy="3505200"/>
          </a:xfrm>
          <a:prstGeom prst="rect">
            <a:avLst/>
          </a:prstGeom>
          <a:solidFill>
            <a:schemeClr val="accent3"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PİLOT BÖLGEDE YAPILACAK ÇALIŞMALAR VE SORUNLAR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D39CC891-0AAC-42E6-A1E3-5212808C0B60}"/>
              </a:ext>
            </a:extLst>
          </p:cNvPr>
          <p:cNvSpPr/>
          <p:nvPr/>
        </p:nvSpPr>
        <p:spPr>
          <a:xfrm>
            <a:off x="16855440" y="4256314"/>
            <a:ext cx="868680" cy="3505200"/>
          </a:xfrm>
          <a:prstGeom prst="rect">
            <a:avLst/>
          </a:prstGeom>
          <a:solidFill>
            <a:schemeClr val="accent5">
              <a:lumMod val="75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TEG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</a:t>
            </a:r>
          </a:p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6CB2BBF-EE5C-463E-8B53-CF14B48B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3" y="3297393"/>
            <a:ext cx="6985851" cy="60198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97D5F46-844D-43F3-BDCA-1D823D29015E}"/>
              </a:ext>
            </a:extLst>
          </p:cNvPr>
          <p:cNvSpPr txBox="1"/>
          <p:nvPr/>
        </p:nvSpPr>
        <p:spPr>
          <a:xfrm>
            <a:off x="1177833" y="93171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Anteb" panose="020B0604020202020204" charset="-94"/>
              </a:rPr>
              <a:t>https://www.koreascience.or.kr/article/JAKO201710758144571.pdf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D72B9F3-FE22-4ADC-8508-FDD740E1ED46}"/>
              </a:ext>
            </a:extLst>
          </p:cNvPr>
          <p:cNvSpPr txBox="1"/>
          <p:nvPr/>
        </p:nvSpPr>
        <p:spPr>
          <a:xfrm>
            <a:off x="8608423" y="3494604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Liu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Y.,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Dong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B.,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Guo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B.,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Yang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J.,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Peng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W.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Combination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of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cloud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computing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and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Internet of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Things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(IOT) in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medical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monitoring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systems</a:t>
            </a:r>
            <a:endParaRPr lang="tr-TR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Int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. J. 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Hybrid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Inform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. 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Technol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., 8 (12) (2015), 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pp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. 367-376</a:t>
            </a:r>
          </a:p>
          <a:p>
            <a:pPr algn="l"/>
            <a:endParaRPr lang="tr-TR" dirty="0">
              <a:solidFill>
                <a:srgbClr val="323232"/>
              </a:solidFill>
              <a:latin typeface="Anteb" panose="020B0604020202020204" charset="-94"/>
            </a:endParaRPr>
          </a:p>
          <a:p>
            <a:pPr algn="l"/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Medikal 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görütüleme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sistemlerinde bulut bilişim ve nesnelerin internetinin beraberliği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A109CB4-2D7D-41DB-87EE-1D513C920CE2}"/>
              </a:ext>
            </a:extLst>
          </p:cNvPr>
          <p:cNvSpPr txBox="1"/>
          <p:nvPr/>
        </p:nvSpPr>
        <p:spPr>
          <a:xfrm>
            <a:off x="8608423" y="5231737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Kshetri</a:t>
            </a:r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N.</a:t>
            </a:r>
            <a:r>
              <a:rPr lang="en-US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Can</a:t>
            </a:r>
            <a:r>
              <a:rPr lang="en-US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Blockchain strengthen the Internet of Things?</a:t>
            </a:r>
            <a:endParaRPr lang="en-US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IT Prof., 19 (4) (2017), pp. 68-72</a:t>
            </a:r>
            <a:endParaRPr lang="tr-TR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tr-TR" dirty="0">
                <a:solidFill>
                  <a:srgbClr val="323232"/>
                </a:solidFill>
                <a:latin typeface="Anteb" panose="020B0604020202020204" charset="-94"/>
              </a:rPr>
              <a:t>Blok zinciri nesnelerin internetini kararlı kılabilir mi?</a:t>
            </a:r>
            <a:endParaRPr lang="en-US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2FD4273-3F65-46F6-8AF1-F2C2C69B3043}"/>
              </a:ext>
            </a:extLst>
          </p:cNvPr>
          <p:cNvSpPr txBox="1"/>
          <p:nvPr/>
        </p:nvSpPr>
        <p:spPr>
          <a:xfrm>
            <a:off x="8577943" y="6462502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Christidis</a:t>
            </a:r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K., 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Devetsikiotis</a:t>
            </a:r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M.</a:t>
            </a:r>
            <a:r>
              <a:rPr lang="en-US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Blockchains</a:t>
            </a:r>
            <a:r>
              <a:rPr lang="en-US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and smart contracts for the Internet of Things</a:t>
            </a:r>
            <a:endParaRPr lang="en-US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IEEE Access, 4 (2016), pp. 2292-2303</a:t>
            </a:r>
            <a:endParaRPr lang="tr-TR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tr-TR" dirty="0">
                <a:solidFill>
                  <a:srgbClr val="323232"/>
                </a:solidFill>
                <a:latin typeface="Anteb" panose="020B0604020202020204" charset="-94"/>
              </a:rPr>
              <a:t>Nesnelerin interneti için blok zinciri ve akıllı ilintiler</a:t>
            </a:r>
            <a:endParaRPr lang="en-US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2401B441-4056-4EAF-87B8-0CC39F788601}"/>
              </a:ext>
            </a:extLst>
          </p:cNvPr>
          <p:cNvSpPr txBox="1"/>
          <p:nvPr/>
        </p:nvSpPr>
        <p:spPr>
          <a:xfrm>
            <a:off x="8549640" y="727446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Zha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X.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Wang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X.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Ni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W.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Liu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R.P.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Guo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Y.J.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Niu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X. ,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Zheng</a:t>
            </a:r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 </a:t>
            </a:r>
            <a:r>
              <a:rPr lang="tr-TR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K.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IoT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 için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Blockchain</a:t>
            </a:r>
            <a:r>
              <a:rPr lang="tr-TR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: Tutarlılık ve kapasite arasındaki </a:t>
            </a:r>
            <a:r>
              <a:rPr lang="tr-TR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ödünleşim</a:t>
            </a:r>
            <a:endParaRPr lang="tr-TR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tr-TR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Çene. J. Nesnelerin İnterneti , 1 ( 1 ) ( 2017 ) , s. 21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CC0B31D4-1D59-48E0-82FD-41F5D6AFD323}"/>
              </a:ext>
            </a:extLst>
          </p:cNvPr>
          <p:cNvSpPr txBox="1"/>
          <p:nvPr/>
        </p:nvSpPr>
        <p:spPr>
          <a:xfrm>
            <a:off x="8608423" y="8458411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Sharma P.K., Moon S.Y., Park 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J.H.</a:t>
            </a:r>
            <a:r>
              <a:rPr lang="en-US" b="1" i="0" dirty="0" err="1">
                <a:solidFill>
                  <a:srgbClr val="323232"/>
                </a:solidFill>
                <a:effectLst/>
                <a:latin typeface="Anteb" panose="020B0604020202020204" charset="-94"/>
              </a:rPr>
              <a:t>Block</a:t>
            </a:r>
            <a:r>
              <a:rPr lang="en-US" b="1" i="0" dirty="0">
                <a:solidFill>
                  <a:srgbClr val="323232"/>
                </a:solidFill>
                <a:effectLst/>
                <a:latin typeface="Anteb" panose="020B0604020202020204" charset="-94"/>
              </a:rPr>
              <a:t>-VN: A distributed blockchain based vehicular network architecture in smart city</a:t>
            </a:r>
            <a:endParaRPr lang="tr-TR" b="1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r>
              <a:rPr lang="tr-TR" b="1" dirty="0">
                <a:solidFill>
                  <a:srgbClr val="323232"/>
                </a:solidFill>
                <a:latin typeface="Anteb" panose="020B0604020202020204" charset="-94"/>
              </a:rPr>
              <a:t>Akıllı şehirlerde taşınabilir araç mimarisi tabanlı blok zinciri dağıtımı</a:t>
            </a:r>
            <a:endParaRPr lang="tr-TR" b="1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nteb" panose="020B0604020202020204" charset="-94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C6E5C45-D845-4972-9A07-8CE688FD4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012" y="959650"/>
            <a:ext cx="3720147" cy="212823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558662F5-5513-482F-83FB-85AA06CF4E8E}"/>
              </a:ext>
            </a:extLst>
          </p:cNvPr>
          <p:cNvSpPr txBox="1"/>
          <p:nvPr/>
        </p:nvSpPr>
        <p:spPr>
          <a:xfrm>
            <a:off x="7620000" y="1125417"/>
            <a:ext cx="6781801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tr-TR" sz="7200" dirty="0">
                <a:solidFill>
                  <a:srgbClr val="000000"/>
                </a:solidFill>
                <a:latin typeface="Anteb"/>
              </a:rPr>
              <a:t>KAYNAKÇA</a:t>
            </a:r>
            <a:endParaRPr lang="en-US" sz="7200" dirty="0">
              <a:solidFill>
                <a:srgbClr val="000000"/>
              </a:solidFill>
              <a:latin typeface="Anteb"/>
            </a:endParaRPr>
          </a:p>
        </p:txBody>
      </p:sp>
    </p:spTree>
    <p:extLst>
      <p:ext uri="{BB962C8B-B14F-4D97-AF65-F5344CB8AC3E}">
        <p14:creationId xmlns:p14="http://schemas.microsoft.com/office/powerpoint/2010/main" val="322820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24A3EF8-543D-4D87-91A6-6A10C31DB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1473334"/>
            <a:ext cx="7417254" cy="424328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F5BE19EE-2ED2-4313-AA5C-F21829B71211}"/>
              </a:ext>
            </a:extLst>
          </p:cNvPr>
          <p:cNvSpPr txBox="1"/>
          <p:nvPr/>
        </p:nvSpPr>
        <p:spPr>
          <a:xfrm>
            <a:off x="851127" y="5882612"/>
            <a:ext cx="16230600" cy="68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4200" dirty="0">
                <a:solidFill>
                  <a:srgbClr val="000000"/>
                </a:solidFill>
                <a:latin typeface="Anteb"/>
              </a:rPr>
              <a:t>Sorularınız?</a:t>
            </a:r>
            <a:endParaRPr lang="en-US" sz="4200" dirty="0">
              <a:solidFill>
                <a:srgbClr val="000000"/>
              </a:solidFill>
              <a:latin typeface="Anteb"/>
            </a:endParaRPr>
          </a:p>
        </p:txBody>
      </p:sp>
    </p:spTree>
    <p:extLst>
      <p:ext uri="{BB962C8B-B14F-4D97-AF65-F5344CB8AC3E}">
        <p14:creationId xmlns:p14="http://schemas.microsoft.com/office/powerpoint/2010/main" val="294428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959328" y="828675"/>
            <a:ext cx="2369344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TAKIM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4950" y="2781300"/>
            <a:ext cx="7658100" cy="682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4200" dirty="0">
                <a:solidFill>
                  <a:srgbClr val="000000"/>
                </a:solidFill>
                <a:latin typeface="Anteb"/>
              </a:rPr>
              <a:t>Ümit Tunç</a:t>
            </a:r>
            <a:endParaRPr lang="en-US" sz="42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B27272-C74E-405E-8CCD-482FDC3A5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474382"/>
            <a:ext cx="2126457" cy="303890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359AE5B-DD21-44EE-85F9-A41BDB0D5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753222"/>
            <a:ext cx="8342379" cy="653377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A91AB389-A25D-4F4C-8A24-E4B8F44093CC}"/>
              </a:ext>
            </a:extLst>
          </p:cNvPr>
          <p:cNvSpPr txBox="1"/>
          <p:nvPr/>
        </p:nvSpPr>
        <p:spPr>
          <a:xfrm>
            <a:off x="13358628" y="421326"/>
            <a:ext cx="4682728" cy="4449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13 Yıl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PHP, </a:t>
            </a:r>
            <a:r>
              <a:rPr lang="tr-TR" sz="3600" dirty="0" err="1">
                <a:solidFill>
                  <a:srgbClr val="000000"/>
                </a:solidFill>
                <a:latin typeface="Anteb"/>
              </a:rPr>
              <a:t>MySQL</a:t>
            </a:r>
            <a:r>
              <a:rPr lang="tr-TR" sz="3600" dirty="0">
                <a:solidFill>
                  <a:srgbClr val="000000"/>
                </a:solidFill>
                <a:latin typeface="Anteb"/>
              </a:rPr>
              <a:t> Uzmanı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Trunçgil Kurucusu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Eğitimci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3 Kitap Yazarı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rgbClr val="000000"/>
                </a:solidFill>
                <a:latin typeface="Anteb"/>
              </a:rPr>
              <a:t>Müzisyen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6F299160-1BC7-4167-B695-518E98F4DD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263" y="5245841"/>
            <a:ext cx="1329459" cy="1419649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CA162EA8-9E54-45EA-B0F0-A648995870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971" y="5295900"/>
            <a:ext cx="1282580" cy="136959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06704620-DA0B-43F1-89A8-04FB94E8EE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295" y="5245842"/>
            <a:ext cx="1329459" cy="141964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DC2ECEB-DBA0-412D-87F6-C173190BDC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6" y="3753222"/>
            <a:ext cx="4072083" cy="40720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3BACD0D5-B3A9-4537-97FE-502BA78E2377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8000" b="1" dirty="0">
                <a:latin typeface="Anteb" panose="020B0604020202020204" charset="-94"/>
              </a:rPr>
              <a:t>Bir vücut düşünün...</a:t>
            </a:r>
          </a:p>
        </p:txBody>
      </p:sp>
    </p:spTree>
    <p:extLst>
      <p:ext uri="{BB962C8B-B14F-4D97-AF65-F5344CB8AC3E}">
        <p14:creationId xmlns:p14="http://schemas.microsoft.com/office/powerpoint/2010/main" val="180088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3E06664-541C-45C0-855B-145C88366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8059616" cy="4191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DBF8103-1463-428E-92AE-3427574D5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65" y="3295650"/>
            <a:ext cx="7229475" cy="401955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B30BC4A-4795-447C-BC92-1873E2E5A1FA}"/>
              </a:ext>
            </a:extLst>
          </p:cNvPr>
          <p:cNvSpPr txBox="1"/>
          <p:nvPr/>
        </p:nvSpPr>
        <p:spPr>
          <a:xfrm>
            <a:off x="8921765" y="4520595"/>
            <a:ext cx="1371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9600" b="1" dirty="0">
                <a:latin typeface="Anteb" panose="020B0604020202020204" charset="-94"/>
              </a:rPr>
              <a:t>=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A200C-0F3D-4583-B857-1A9DE754B1D1}"/>
              </a:ext>
            </a:extLst>
          </p:cNvPr>
          <p:cNvSpPr txBox="1"/>
          <p:nvPr/>
        </p:nvSpPr>
        <p:spPr>
          <a:xfrm>
            <a:off x="0" y="1188288"/>
            <a:ext cx="1828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8000" b="1" dirty="0">
                <a:latin typeface="Anteb" panose="020B0604020202020204" charset="-94"/>
              </a:rPr>
              <a:t>Felsefemiz…</a:t>
            </a:r>
          </a:p>
        </p:txBody>
      </p:sp>
    </p:spTree>
    <p:extLst>
      <p:ext uri="{BB962C8B-B14F-4D97-AF65-F5344CB8AC3E}">
        <p14:creationId xmlns:p14="http://schemas.microsoft.com/office/powerpoint/2010/main" val="226867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360482" y="1154547"/>
            <a:ext cx="6217220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tr-TR" sz="7200" dirty="0">
                <a:solidFill>
                  <a:srgbClr val="000000"/>
                </a:solidFill>
                <a:latin typeface="Anteb"/>
              </a:rPr>
              <a:t>PROBLEM</a:t>
            </a:r>
            <a:endParaRPr lang="en-US" sz="72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F46393-C5DA-4DB2-A3DD-DE70B282E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73" y="571500"/>
            <a:ext cx="4081027" cy="233468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0FF851E-8155-478B-84A0-7D33E230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2" y="2683722"/>
            <a:ext cx="3709802" cy="521478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73B015B-F31C-40F6-B0C3-1C9222BF8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768947"/>
            <a:ext cx="4876802" cy="1789122"/>
          </a:xfrm>
          <a:prstGeom prst="rect">
            <a:avLst/>
          </a:prstGeom>
        </p:spPr>
      </p:pic>
      <p:graphicFrame>
        <p:nvGraphicFramePr>
          <p:cNvPr id="19" name="Grafik 18">
            <a:extLst>
              <a:ext uri="{FF2B5EF4-FFF2-40B4-BE49-F238E27FC236}">
                <a16:creationId xmlns:a16="http://schemas.microsoft.com/office/drawing/2014/main" id="{573C6675-0977-4575-A844-40B75106A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52943"/>
              </p:ext>
            </p:extLst>
          </p:nvPr>
        </p:nvGraphicFramePr>
        <p:xfrm>
          <a:off x="1363194" y="3136886"/>
          <a:ext cx="6096000" cy="504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803580" y="1092094"/>
            <a:ext cx="2665512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ÇÖZÜM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6800" y="2385589"/>
            <a:ext cx="9105900" cy="682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4200" dirty="0">
                <a:solidFill>
                  <a:srgbClr val="000000"/>
                </a:solidFill>
                <a:latin typeface="Anteb"/>
              </a:rPr>
              <a:t>Sorunlara bütünsel yaklaşmak</a:t>
            </a:r>
            <a:endParaRPr lang="en-US" sz="42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F46393-C5DA-4DB2-A3DD-DE70B282E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73" y="571500"/>
            <a:ext cx="4081027" cy="23346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DF266D4-D748-42BE-8021-26452CD6E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5273" y="6369213"/>
            <a:ext cx="2648954" cy="26489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C6ECDE-919E-421B-89DC-F2B3BD4C8C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7892" y="3969070"/>
            <a:ext cx="1981200" cy="19812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A6C78B7-B264-4CF6-B9FC-5F1528CFB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4637" y="3871133"/>
            <a:ext cx="2177074" cy="21770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0647C06-0C24-4030-9155-C2639935C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4332" y="3854146"/>
            <a:ext cx="2177073" cy="21770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B6AA004-2434-46E5-B428-054DC742B7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608" y="4192806"/>
            <a:ext cx="2648954" cy="2648954"/>
          </a:xfrm>
          <a:prstGeom prst="rect">
            <a:avLst/>
          </a:prstGeom>
        </p:spPr>
      </p:pic>
      <p:sp>
        <p:nvSpPr>
          <p:cNvPr id="20" name="Ok: Sol 19">
            <a:extLst>
              <a:ext uri="{FF2B5EF4-FFF2-40B4-BE49-F238E27FC236}">
                <a16:creationId xmlns:a16="http://schemas.microsoft.com/office/drawing/2014/main" id="{DEAE24E2-FD32-4689-90BE-558CABC014EF}"/>
              </a:ext>
            </a:extLst>
          </p:cNvPr>
          <p:cNvSpPr/>
          <p:nvPr/>
        </p:nvSpPr>
        <p:spPr>
          <a:xfrm>
            <a:off x="3982016" y="5143500"/>
            <a:ext cx="1428184" cy="96866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565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D93A6615-7774-4F91-892D-76AE042D6F89}"/>
              </a:ext>
            </a:extLst>
          </p:cNvPr>
          <p:cNvGrpSpPr/>
          <p:nvPr/>
        </p:nvGrpSpPr>
        <p:grpSpPr>
          <a:xfrm>
            <a:off x="13411200" y="628976"/>
            <a:ext cx="4007430" cy="7886700"/>
            <a:chOff x="13411200" y="628976"/>
            <a:chExt cx="4007430" cy="7886700"/>
          </a:xfrm>
        </p:grpSpPr>
        <p:pic>
          <p:nvPicPr>
            <p:cNvPr id="12" name="Resim 11">
              <a:extLst>
                <a:ext uri="{FF2B5EF4-FFF2-40B4-BE49-F238E27FC236}">
                  <a16:creationId xmlns:a16="http://schemas.microsoft.com/office/drawing/2014/main" id="{3F510120-85EB-418F-AB30-78C819AA6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10"/>
            <a:stretch/>
          </p:blipFill>
          <p:spPr>
            <a:xfrm>
              <a:off x="13639800" y="1067768"/>
              <a:ext cx="3571429" cy="7237610"/>
            </a:xfrm>
            <a:prstGeom prst="rect">
              <a:avLst/>
            </a:prstGeom>
          </p:spPr>
        </p:pic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E497EA24-CCD4-4FE1-AA0E-EC4267B4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00" y="628976"/>
              <a:ext cx="4007430" cy="7886700"/>
            </a:xfrm>
            <a:prstGeom prst="rect">
              <a:avLst/>
            </a:prstGeom>
          </p:spPr>
        </p:pic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584C3B72-CA7D-44E0-9A2A-4DC626613822}"/>
              </a:ext>
            </a:extLst>
          </p:cNvPr>
          <p:cNvGrpSpPr/>
          <p:nvPr/>
        </p:nvGrpSpPr>
        <p:grpSpPr>
          <a:xfrm>
            <a:off x="6713270" y="3467100"/>
            <a:ext cx="9380113" cy="5487366"/>
            <a:chOff x="6676259" y="3970959"/>
            <a:chExt cx="9380113" cy="5487366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0D130801-7153-48B6-AB7B-8EB3027D2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259" y="3970959"/>
              <a:ext cx="9380113" cy="5487366"/>
            </a:xfrm>
            <a:prstGeom prst="rect">
              <a:avLst/>
            </a:prstGeom>
          </p:spPr>
        </p:pic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489C1D1E-52A6-4376-BB32-B54758231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3842"/>
            <a:stretch/>
          </p:blipFill>
          <p:spPr>
            <a:xfrm>
              <a:off x="7772399" y="4305299"/>
              <a:ext cx="7162801" cy="4467496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735A362-7D9F-4453-A924-645E3EA0BA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4545" y="474066"/>
            <a:ext cx="4617944" cy="264184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859F154F-9E5F-4092-A763-7A4E3A1959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43" y="1530560"/>
            <a:ext cx="3057465" cy="11525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7D711D7-3051-4F70-8D82-49F459326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6364" y="2739663"/>
            <a:ext cx="5036222" cy="50362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779790" y="828675"/>
            <a:ext cx="8917409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HEDEF KİTLE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200" y="4336304"/>
            <a:ext cx="3608702" cy="633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2400" dirty="0">
                <a:solidFill>
                  <a:srgbClr val="000000"/>
                </a:solidFill>
                <a:latin typeface="Anteb"/>
              </a:rPr>
              <a:t>Yangın söndürme birimleri</a:t>
            </a:r>
            <a:endParaRPr lang="en-US" sz="24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12222B-78CC-43D5-8432-B7CD5745F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495300"/>
            <a:ext cx="3720147" cy="21282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9FD3945-4396-45F9-A036-9B41354AB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1201" y="5096863"/>
            <a:ext cx="2884077" cy="288407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5E5FF23-91F8-44FB-9E15-278B531C4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6069" y="5385172"/>
            <a:ext cx="2307460" cy="23074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C48EF2C-35A3-499A-9DAC-E98091F702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38618" y="5282285"/>
            <a:ext cx="2717161" cy="271716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CEC80F8-D1BA-4EE3-BD0E-61C97B84A4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84154" y="5143500"/>
            <a:ext cx="2795588" cy="2795588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BEBE661F-441C-4172-8A19-5FE6632FA356}"/>
              </a:ext>
            </a:extLst>
          </p:cNvPr>
          <p:cNvSpPr txBox="1"/>
          <p:nvPr/>
        </p:nvSpPr>
        <p:spPr>
          <a:xfrm>
            <a:off x="5778888" y="4336304"/>
            <a:ext cx="360870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r-TR" sz="2400" dirty="0">
                <a:solidFill>
                  <a:srgbClr val="000000"/>
                </a:solidFill>
                <a:latin typeface="Anteb"/>
              </a:rPr>
              <a:t>Kamu ve özel sektör kurumları</a:t>
            </a:r>
            <a:endParaRPr lang="en-US" sz="2400" dirty="0">
              <a:solidFill>
                <a:srgbClr val="000000"/>
              </a:solidFill>
              <a:latin typeface="Anteb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3BE513B6-EAD2-47A3-98DF-466203E3E126}"/>
              </a:ext>
            </a:extLst>
          </p:cNvPr>
          <p:cNvSpPr txBox="1"/>
          <p:nvPr/>
        </p:nvSpPr>
        <p:spPr>
          <a:xfrm>
            <a:off x="9753600" y="4346101"/>
            <a:ext cx="3608702" cy="633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2400" dirty="0">
                <a:solidFill>
                  <a:srgbClr val="000000"/>
                </a:solidFill>
                <a:latin typeface="Anteb"/>
              </a:rPr>
              <a:t>Deprem müdahale ekipleri</a:t>
            </a:r>
            <a:endParaRPr lang="en-US" sz="2400" dirty="0">
              <a:solidFill>
                <a:srgbClr val="000000"/>
              </a:solidFill>
              <a:latin typeface="Anteb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76D7CD03-1734-4F34-A9D3-81D333CDAD8E}"/>
              </a:ext>
            </a:extLst>
          </p:cNvPr>
          <p:cNvSpPr txBox="1"/>
          <p:nvPr/>
        </p:nvSpPr>
        <p:spPr>
          <a:xfrm>
            <a:off x="13892847" y="4371528"/>
            <a:ext cx="3608702" cy="633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r-TR" sz="2400" dirty="0">
                <a:solidFill>
                  <a:srgbClr val="000000"/>
                </a:solidFill>
                <a:latin typeface="Anteb"/>
              </a:rPr>
              <a:t>Sağlık Kuruluşları</a:t>
            </a:r>
            <a:endParaRPr lang="en-US" sz="2400" dirty="0">
              <a:solidFill>
                <a:srgbClr val="000000"/>
              </a:solidFill>
              <a:latin typeface="Ant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65245"/>
            <a:ext cx="16230600" cy="1905845"/>
            <a:chOff x="0" y="0"/>
            <a:chExt cx="21640800" cy="25411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4811602" cy="2541127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5400000">
              <a:off x="20051402" y="631553"/>
              <a:ext cx="1900775" cy="1278021"/>
              <a:chOff x="0" y="0"/>
              <a:chExt cx="1930400" cy="12979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653752">
                  <a:alpha val="49804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4972244" y="1238814"/>
              <a:ext cx="15229891" cy="0"/>
            </a:xfrm>
            <a:prstGeom prst="line">
              <a:avLst/>
            </a:prstGeom>
            <a:ln w="63500" cap="rnd">
              <a:solidFill>
                <a:srgbClr val="653752">
                  <a:alpha val="49804"/>
                </a:srgbClr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46345" y="708349"/>
            <a:ext cx="13474456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Anteb"/>
              </a:rPr>
              <a:t>DEĞER ÖNERİSİ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2310" y="5382563"/>
            <a:ext cx="452329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r-TR" sz="2400" dirty="0">
                <a:solidFill>
                  <a:srgbClr val="000000"/>
                </a:solidFill>
                <a:latin typeface="Anteb"/>
              </a:rPr>
              <a:t>İhbarlar popüler sosyal mesajlaşma uygulamaları ile yapılabilir.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A4C7A1-3776-442E-93E0-7A04BFB1E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5662" y="347715"/>
            <a:ext cx="3720147" cy="212823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EBB1DBA-22E0-4461-8DBF-378FD48B0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4" y="2095500"/>
            <a:ext cx="6482246" cy="3565898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4B5DA39B-0EE6-4A19-A5C2-0BBEAB2EF6B9}"/>
              </a:ext>
            </a:extLst>
          </p:cNvPr>
          <p:cNvSpPr txBox="1"/>
          <p:nvPr/>
        </p:nvSpPr>
        <p:spPr>
          <a:xfrm>
            <a:off x="1471150" y="5772250"/>
            <a:ext cx="4632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 err="1">
                <a:solidFill>
                  <a:srgbClr val="000000"/>
                </a:solidFill>
                <a:latin typeface="Anteb"/>
              </a:rPr>
              <a:t>Blokzinciri</a:t>
            </a:r>
            <a:r>
              <a:rPr lang="tr-TR" sz="2400" dirty="0">
                <a:solidFill>
                  <a:srgbClr val="000000"/>
                </a:solidFill>
                <a:latin typeface="Anteb"/>
              </a:rPr>
              <a:t> ile daha ucuz ve </a:t>
            </a:r>
            <a:r>
              <a:rPr lang="tr-TR" sz="2400" dirty="0" err="1">
                <a:solidFill>
                  <a:srgbClr val="000000"/>
                </a:solidFill>
                <a:latin typeface="Anteb"/>
              </a:rPr>
              <a:t>merkeziyetsiz</a:t>
            </a:r>
            <a:r>
              <a:rPr lang="tr-TR" sz="2400" dirty="0">
                <a:solidFill>
                  <a:srgbClr val="000000"/>
                </a:solidFill>
                <a:latin typeface="Anteb"/>
              </a:rPr>
              <a:t> iletişim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B6AD6CD-C11A-4837-AAFF-A58D1ADE96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5349" y="2334326"/>
            <a:ext cx="2007892" cy="2007892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E5644DEB-A920-4F73-81D4-4A6E6BD109F7}"/>
              </a:ext>
            </a:extLst>
          </p:cNvPr>
          <p:cNvSpPr txBox="1"/>
          <p:nvPr/>
        </p:nvSpPr>
        <p:spPr>
          <a:xfrm>
            <a:off x="7122978" y="4469562"/>
            <a:ext cx="46326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solidFill>
                  <a:srgbClr val="000000"/>
                </a:solidFill>
                <a:latin typeface="Anteb"/>
              </a:rPr>
              <a:t>Uçtan uca (</a:t>
            </a:r>
            <a:r>
              <a:rPr lang="tr-TR" sz="2400" dirty="0" err="1">
                <a:solidFill>
                  <a:srgbClr val="000000"/>
                </a:solidFill>
                <a:latin typeface="Anteb"/>
              </a:rPr>
              <a:t>peer-to-peer</a:t>
            </a:r>
            <a:r>
              <a:rPr lang="tr-TR" sz="2400" dirty="0">
                <a:solidFill>
                  <a:srgbClr val="000000"/>
                </a:solidFill>
                <a:latin typeface="Anteb"/>
              </a:rPr>
              <a:t>)  şifreleme ile güvenliğin sağlanması</a:t>
            </a: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20B9F418-FCB6-496A-BFD9-9A7F11BEE5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578" y="3529382"/>
            <a:ext cx="1477329" cy="1477329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B51E3BE-69E7-4274-9D48-E854A9354E61}"/>
              </a:ext>
            </a:extLst>
          </p:cNvPr>
          <p:cNvSpPr txBox="1"/>
          <p:nvPr/>
        </p:nvSpPr>
        <p:spPr>
          <a:xfrm>
            <a:off x="9067800" y="7961843"/>
            <a:ext cx="50846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r-TR" sz="2400" dirty="0">
                <a:solidFill>
                  <a:srgbClr val="000000"/>
                </a:solidFill>
                <a:latin typeface="Anteb"/>
              </a:rPr>
              <a:t>Kullanıcıların herhangi bir uygulamaya kurmaya gereksinimleri yok </a:t>
            </a:r>
            <a:endParaRPr lang="en-US" sz="2400" dirty="0">
              <a:solidFill>
                <a:srgbClr val="000000"/>
              </a:solidFill>
              <a:latin typeface="Anteb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F22D99C-8A2B-4426-8035-A70CB28FEB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72477" y="3326221"/>
            <a:ext cx="1778501" cy="1778501"/>
          </a:xfrm>
          <a:prstGeom prst="rect">
            <a:avLst/>
          </a:prstGeom>
        </p:spPr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EFCE40C7-600C-44F3-B985-81032F2151AD}"/>
              </a:ext>
            </a:extLst>
          </p:cNvPr>
          <p:cNvGrpSpPr/>
          <p:nvPr/>
        </p:nvGrpSpPr>
        <p:grpSpPr>
          <a:xfrm>
            <a:off x="10868795" y="6041287"/>
            <a:ext cx="2073574" cy="1773632"/>
            <a:chOff x="10868795" y="6041287"/>
            <a:chExt cx="2073574" cy="1773632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0CB62E3-9CE8-4A02-8878-8D3575AC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68795" y="6041287"/>
              <a:ext cx="1773632" cy="1773632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D61E15C3-FC12-4A80-9787-EEA4AB5F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6730359"/>
              <a:ext cx="1055169" cy="105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416</Words>
  <Application>Microsoft Office PowerPoint</Application>
  <PresentationFormat>Özel</PresentationFormat>
  <Paragraphs>80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Anteb</vt:lpstr>
      <vt:lpstr>Calibri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TANIMLA - TASARLA - TAŞI</dc:title>
  <cp:lastModifiedBy>Ümit Tunç</cp:lastModifiedBy>
  <cp:revision>44</cp:revision>
  <dcterms:created xsi:type="dcterms:W3CDTF">2006-08-16T00:00:00Z</dcterms:created>
  <dcterms:modified xsi:type="dcterms:W3CDTF">2021-07-14T05:31:20Z</dcterms:modified>
  <dc:identifier>DAEj1CHsFxw</dc:identifier>
</cp:coreProperties>
</file>